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5" r:id="rId6"/>
    <p:sldId id="264" r:id="rId7"/>
    <p:sldId id="266" r:id="rId8"/>
    <p:sldId id="261" r:id="rId9"/>
  </p:sldIdLst>
  <p:sldSz cx="12192000" cy="6858000"/>
  <p:notesSz cx="6858000" cy="9144000"/>
  <p:embeddedFontLst>
    <p:embeddedFont>
      <p:font typeface="Arial Black" panose="020B0604020202020204" pitchFamily="3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iK+g14MCatdNxDu0YOTDw8FiNW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2"/>
    <p:restoredTop sz="75850"/>
  </p:normalViewPr>
  <p:slideViewPr>
    <p:cSldViewPr snapToGrid="0" snapToObjects="1">
      <p:cViewPr varScale="1">
        <p:scale>
          <a:sx n="91" d="100"/>
          <a:sy n="9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9c139dd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99c139dd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627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010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089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9c139ddc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99c139ddc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" name="Google Shape;14;p23"/>
          <p:cNvPicPr preferRelativeResize="0"/>
          <p:nvPr/>
        </p:nvPicPr>
        <p:blipFill rotWithShape="1">
          <a:blip r:embed="rId2">
            <a:alphaModFix/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3"/>
          <p:cNvCxnSpPr/>
          <p:nvPr/>
        </p:nvCxnSpPr>
        <p:spPr>
          <a:xfrm rot="10800000">
            <a:off x="643236" y="131876"/>
            <a:ext cx="1154876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6;p23"/>
          <p:cNvSpPr txBox="1"/>
          <p:nvPr/>
        </p:nvSpPr>
        <p:spPr>
          <a:xfrm>
            <a:off x="122978" y="150926"/>
            <a:ext cx="3723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23"/>
          <p:cNvCxnSpPr/>
          <p:nvPr/>
        </p:nvCxnSpPr>
        <p:spPr>
          <a:xfrm rot="10800000">
            <a:off x="1" y="131876"/>
            <a:ext cx="43814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23"/>
          <p:cNvSpPr txBox="1">
            <a:spLocks noGrp="1"/>
          </p:cNvSpPr>
          <p:nvPr>
            <p:ph type="body" idx="1"/>
          </p:nvPr>
        </p:nvSpPr>
        <p:spPr>
          <a:xfrm>
            <a:off x="543600" y="151200"/>
            <a:ext cx="4873665" cy="23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lvl="2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2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with background">
  <p:cSld name="Content slide with background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>
            <a:spLocks noGrp="1"/>
          </p:cNvSpPr>
          <p:nvPr>
            <p:ph type="body" idx="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22"/>
          <p:cNvPicPr preferRelativeResize="0"/>
          <p:nvPr/>
        </p:nvPicPr>
        <p:blipFill rotWithShape="1">
          <a:blip r:embed="rId2">
            <a:alphaModFix/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22"/>
          <p:cNvCxnSpPr/>
          <p:nvPr/>
        </p:nvCxnSpPr>
        <p:spPr>
          <a:xfrm rot="10800000">
            <a:off x="643236" y="131876"/>
            <a:ext cx="1154876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22"/>
          <p:cNvSpPr txBox="1"/>
          <p:nvPr/>
        </p:nvSpPr>
        <p:spPr>
          <a:xfrm>
            <a:off x="122978" y="150926"/>
            <a:ext cx="3723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22"/>
          <p:cNvCxnSpPr/>
          <p:nvPr/>
        </p:nvCxnSpPr>
        <p:spPr>
          <a:xfrm rot="10800000">
            <a:off x="1" y="131876"/>
            <a:ext cx="43814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22"/>
          <p:cNvSpPr txBox="1">
            <a:spLocks noGrp="1"/>
          </p:cNvSpPr>
          <p:nvPr>
            <p:ph type="body" idx="2"/>
          </p:nvPr>
        </p:nvSpPr>
        <p:spPr>
          <a:xfrm>
            <a:off x="543600" y="151200"/>
            <a:ext cx="4873665" cy="23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lvl="2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3"/>
          </p:nvPr>
        </p:nvSpPr>
        <p:spPr>
          <a:xfrm>
            <a:off x="544513" y="1648319"/>
            <a:ext cx="11362565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4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">
  <p:cSld name="Intro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1" descr="A picture containing boat, sitting, water, lar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4714" y="0"/>
            <a:ext cx="122167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1"/>
          <p:cNvSpPr txBox="1"/>
          <p:nvPr/>
        </p:nvSpPr>
        <p:spPr>
          <a:xfrm>
            <a:off x="952871" y="2551837"/>
            <a:ext cx="506212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Interdisciplinary Centre for Security, Reliability and Trust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1"/>
          <p:cNvGrpSpPr/>
          <p:nvPr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40" name="Google Shape;40;p21" descr="Bande_Logo_UNI_PP_right_long.eps"/>
            <p:cNvPicPr preferRelativeResize="0"/>
            <p:nvPr/>
          </p:nvPicPr>
          <p:blipFill rotWithShape="1">
            <a:blip r:embed="rId3">
              <a:alphaModFix/>
            </a:blip>
            <a:srcRect l="42063" r="2499" b="52664"/>
            <a:stretch/>
          </p:blipFill>
          <p:spPr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21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" name="Google Shape;42;p21"/>
            <p:cNvPicPr preferRelativeResize="0"/>
            <p:nvPr/>
          </p:nvPicPr>
          <p:blipFill rotWithShape="1">
            <a:blip r:embed="rId4">
              <a:alphaModFix/>
            </a:blip>
            <a:srcRect t="22056"/>
            <a:stretch/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" name="Google Shape;4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285" y="1386141"/>
            <a:ext cx="1256457" cy="98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white">
  <p:cSld name="Content slide whi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24"/>
          <p:cNvCxnSpPr/>
          <p:nvPr/>
        </p:nvCxnSpPr>
        <p:spPr>
          <a:xfrm rot="10800000">
            <a:off x="643236" y="131876"/>
            <a:ext cx="115487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" name="Google Shape;46;p24"/>
          <p:cNvCxnSpPr/>
          <p:nvPr/>
        </p:nvCxnSpPr>
        <p:spPr>
          <a:xfrm rot="10800000">
            <a:off x="1" y="131876"/>
            <a:ext cx="4381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" name="Google Shape;47;p24"/>
          <p:cNvSpPr txBox="1"/>
          <p:nvPr/>
        </p:nvSpPr>
        <p:spPr>
          <a:xfrm>
            <a:off x="122978" y="150926"/>
            <a:ext cx="3723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2"/>
          </p:nvPr>
        </p:nvSpPr>
        <p:spPr>
          <a:xfrm>
            <a:off x="543600" y="151200"/>
            <a:ext cx="4873665" cy="23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lvl="2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3"/>
          </p:nvPr>
        </p:nvSpPr>
        <p:spPr>
          <a:xfrm>
            <a:off x="544513" y="1648319"/>
            <a:ext cx="11362565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4"/>
          </p:nvPr>
        </p:nvSpPr>
        <p:spPr>
          <a:xfrm>
            <a:off x="543600" y="915974"/>
            <a:ext cx="11362565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5" descr="A picture containing star, game, glas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628456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25"/>
          <p:cNvCxnSpPr/>
          <p:nvPr/>
        </p:nvCxnSpPr>
        <p:spPr>
          <a:xfrm rot="10800000">
            <a:off x="643236" y="131876"/>
            <a:ext cx="11548765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74509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" name="Google Shape;56;p25"/>
          <p:cNvGrpSpPr/>
          <p:nvPr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57" name="Google Shape;57;p25" descr="Bande_Logo_UNI_PP_right_long.eps"/>
            <p:cNvPicPr preferRelativeResize="0"/>
            <p:nvPr/>
          </p:nvPicPr>
          <p:blipFill rotWithShape="1">
            <a:blip r:embed="rId3">
              <a:alphaModFix/>
            </a:blip>
            <a:srcRect l="42063" r="2499" b="52664"/>
            <a:stretch/>
          </p:blipFill>
          <p:spPr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25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" name="Google Shape;59;p25"/>
            <p:cNvPicPr preferRelativeResize="0"/>
            <p:nvPr/>
          </p:nvPicPr>
          <p:blipFill rotWithShape="1">
            <a:blip r:embed="rId4">
              <a:alphaModFix/>
            </a:blip>
            <a:srcRect t="22056"/>
            <a:stretch/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" name="Google Shape;6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285" y="1386141"/>
            <a:ext cx="1256457" cy="98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6" descr="A picture containing water, table, holding, lar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628456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26"/>
          <p:cNvCxnSpPr/>
          <p:nvPr/>
        </p:nvCxnSpPr>
        <p:spPr>
          <a:xfrm rot="10800000">
            <a:off x="643236" y="131876"/>
            <a:ext cx="11548765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74509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5" name="Google Shape;65;p26"/>
          <p:cNvGrpSpPr/>
          <p:nvPr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66" name="Google Shape;66;p26" descr="Bande_Logo_UNI_PP_right_long.eps"/>
            <p:cNvPicPr preferRelativeResize="0"/>
            <p:nvPr/>
          </p:nvPicPr>
          <p:blipFill rotWithShape="1">
            <a:blip r:embed="rId3">
              <a:alphaModFix/>
            </a:blip>
            <a:srcRect l="42063" r="2499" b="52664"/>
            <a:stretch/>
          </p:blipFill>
          <p:spPr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26"/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" name="Google Shape;68;p26"/>
            <p:cNvPicPr preferRelativeResize="0"/>
            <p:nvPr/>
          </p:nvPicPr>
          <p:blipFill rotWithShape="1">
            <a:blip r:embed="rId4">
              <a:alphaModFix/>
            </a:blip>
            <a:srcRect t="22056"/>
            <a:stretch/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285" y="1386141"/>
            <a:ext cx="1256457" cy="98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7"/>
          <p:cNvPicPr preferRelativeResize="0"/>
          <p:nvPr/>
        </p:nvPicPr>
        <p:blipFill rotWithShape="1">
          <a:blip r:embed="rId2">
            <a:alphaModFix/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7"/>
          <p:cNvSpPr txBox="1">
            <a:spLocks noGrp="1"/>
          </p:cNvSpPr>
          <p:nvPr>
            <p:ph type="body" idx="1"/>
          </p:nvPr>
        </p:nvSpPr>
        <p:spPr>
          <a:xfrm>
            <a:off x="827314" y="1444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body" idx="2"/>
          </p:nvPr>
        </p:nvSpPr>
        <p:spPr>
          <a:xfrm>
            <a:off x="6161314" y="1444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3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122978" y="150926"/>
            <a:ext cx="3723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27"/>
          <p:cNvCxnSpPr/>
          <p:nvPr/>
        </p:nvCxnSpPr>
        <p:spPr>
          <a:xfrm rot="10800000">
            <a:off x="1" y="131876"/>
            <a:ext cx="43814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" name="Google Shape;77;p27"/>
          <p:cNvSpPr txBox="1">
            <a:spLocks noGrp="1"/>
          </p:cNvSpPr>
          <p:nvPr>
            <p:ph type="body" idx="4"/>
          </p:nvPr>
        </p:nvSpPr>
        <p:spPr>
          <a:xfrm>
            <a:off x="543600" y="151200"/>
            <a:ext cx="4873665" cy="23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lvl="2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8" name="Google Shape;78;p27"/>
          <p:cNvCxnSpPr/>
          <p:nvPr/>
        </p:nvCxnSpPr>
        <p:spPr>
          <a:xfrm rot="10800000">
            <a:off x="643236" y="131876"/>
            <a:ext cx="1154876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8"/>
          <p:cNvPicPr preferRelativeResize="0"/>
          <p:nvPr/>
        </p:nvPicPr>
        <p:blipFill rotWithShape="1">
          <a:blip r:embed="rId2">
            <a:alphaModFix/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body" idx="5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8"/>
          <p:cNvSpPr txBox="1"/>
          <p:nvPr/>
        </p:nvSpPr>
        <p:spPr>
          <a:xfrm>
            <a:off x="122978" y="150926"/>
            <a:ext cx="3723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28"/>
          <p:cNvCxnSpPr/>
          <p:nvPr/>
        </p:nvCxnSpPr>
        <p:spPr>
          <a:xfrm rot="10800000">
            <a:off x="1" y="131876"/>
            <a:ext cx="43814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28"/>
          <p:cNvSpPr txBox="1">
            <a:spLocks noGrp="1"/>
          </p:cNvSpPr>
          <p:nvPr>
            <p:ph type="body" idx="6"/>
          </p:nvPr>
        </p:nvSpPr>
        <p:spPr>
          <a:xfrm>
            <a:off x="543600" y="151200"/>
            <a:ext cx="4873665" cy="23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lvl="2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8"/>
          <p:cNvCxnSpPr/>
          <p:nvPr/>
        </p:nvCxnSpPr>
        <p:spPr>
          <a:xfrm rot="10800000">
            <a:off x="643236" y="131876"/>
            <a:ext cx="1154876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9"/>
          <p:cNvPicPr preferRelativeResize="0"/>
          <p:nvPr/>
        </p:nvPicPr>
        <p:blipFill rotWithShape="1">
          <a:blip r:embed="rId2">
            <a:alphaModFix/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9"/>
          <p:cNvSpPr>
            <a:spLocks noGrp="1"/>
          </p:cNvSpPr>
          <p:nvPr>
            <p:ph type="pic" idx="2"/>
          </p:nvPr>
        </p:nvSpPr>
        <p:spPr>
          <a:xfrm>
            <a:off x="5183188" y="1132114"/>
            <a:ext cx="6172200" cy="4728936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9"/>
          <p:cNvSpPr txBox="1">
            <a:spLocks noGrp="1"/>
          </p:cNvSpPr>
          <p:nvPr>
            <p:ph type="body" idx="1"/>
          </p:nvPr>
        </p:nvSpPr>
        <p:spPr>
          <a:xfrm>
            <a:off x="544513" y="1132114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3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 txBox="1"/>
          <p:nvPr/>
        </p:nvSpPr>
        <p:spPr>
          <a:xfrm>
            <a:off x="122978" y="150926"/>
            <a:ext cx="3723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9"/>
          <p:cNvCxnSpPr/>
          <p:nvPr/>
        </p:nvCxnSpPr>
        <p:spPr>
          <a:xfrm rot="10800000">
            <a:off x="1" y="131876"/>
            <a:ext cx="43814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9"/>
          <p:cNvSpPr txBox="1">
            <a:spLocks noGrp="1"/>
          </p:cNvSpPr>
          <p:nvPr>
            <p:ph type="body" idx="4"/>
          </p:nvPr>
        </p:nvSpPr>
        <p:spPr>
          <a:xfrm>
            <a:off x="543600" y="151200"/>
            <a:ext cx="4873665" cy="23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lvl="2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lvl="3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lvl="4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800"/>
              <a:buChar char="•"/>
              <a:defRPr sz="8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8" name="Google Shape;98;p29"/>
          <p:cNvCxnSpPr/>
          <p:nvPr/>
        </p:nvCxnSpPr>
        <p:spPr>
          <a:xfrm rot="10800000">
            <a:off x="643236" y="131876"/>
            <a:ext cx="11548765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370309" y="6176963"/>
            <a:ext cx="1821691" cy="586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cl.lu/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99c139ddc3_0_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99c139ddc3_0_1"/>
          <p:cNvSpPr txBox="1"/>
          <p:nvPr/>
        </p:nvSpPr>
        <p:spPr>
          <a:xfrm>
            <a:off x="648375" y="1923519"/>
            <a:ext cx="70797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ASE 2023</a:t>
            </a:r>
            <a:endParaRPr sz="6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LUXEMBOURG</a:t>
            </a:r>
            <a:endParaRPr sz="6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99c139ddc3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03" y="338047"/>
            <a:ext cx="839625" cy="66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g99c139ddc3_0_1"/>
          <p:cNvGrpSpPr/>
          <p:nvPr/>
        </p:nvGrpSpPr>
        <p:grpSpPr>
          <a:xfrm>
            <a:off x="-24715" y="5825730"/>
            <a:ext cx="12216718" cy="1418627"/>
            <a:chOff x="-24715" y="5825730"/>
            <a:chExt cx="12216718" cy="1418627"/>
          </a:xfrm>
        </p:grpSpPr>
        <p:pic>
          <p:nvPicPr>
            <p:cNvPr id="107" name="Google Shape;107;g99c139ddc3_0_1" descr="Bande_Logo_UNI_PP_right_long.eps"/>
            <p:cNvPicPr preferRelativeResize="0"/>
            <p:nvPr/>
          </p:nvPicPr>
          <p:blipFill rotWithShape="1">
            <a:blip r:embed="rId5">
              <a:alphaModFix/>
            </a:blip>
            <a:srcRect l="42063" r="2500" b="52664"/>
            <a:stretch/>
          </p:blipFill>
          <p:spPr>
            <a:xfrm>
              <a:off x="-24715" y="5825730"/>
              <a:ext cx="12216718" cy="1055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g99c139ddc3_0_1"/>
            <p:cNvSpPr/>
            <p:nvPr/>
          </p:nvSpPr>
          <p:spPr>
            <a:xfrm>
              <a:off x="10500767" y="5987422"/>
              <a:ext cx="960600" cy="89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" name="Google Shape;109;g99c139ddc3_0_1"/>
            <p:cNvPicPr preferRelativeResize="0"/>
            <p:nvPr/>
          </p:nvPicPr>
          <p:blipFill rotWithShape="1">
            <a:blip r:embed="rId6">
              <a:alphaModFix/>
            </a:blip>
            <a:srcRect t="22057"/>
            <a:stretch/>
          </p:blipFill>
          <p:spPr>
            <a:xfrm>
              <a:off x="10151661" y="5987422"/>
              <a:ext cx="1612610" cy="1256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g99c139ddc3_0_1"/>
          <p:cNvSpPr txBox="1"/>
          <p:nvPr/>
        </p:nvSpPr>
        <p:spPr>
          <a:xfrm>
            <a:off x="779400" y="3886894"/>
            <a:ext cx="70797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Tegawendé</a:t>
            </a:r>
            <a:r>
              <a:rPr lang="en-US" sz="23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F. </a:t>
            </a:r>
            <a:r>
              <a:rPr lang="en-US" sz="23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Bissyandé</a:t>
            </a:r>
            <a:r>
              <a:rPr lang="en-US" sz="23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&amp; Jacques Klein</a:t>
            </a:r>
            <a:endParaRPr sz="23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body" idx="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Progress Report #1</a:t>
            </a:r>
            <a:endParaRPr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544513" y="1815675"/>
            <a:ext cx="9011056" cy="381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The date is decided: </a:t>
            </a:r>
            <a:endParaRPr sz="2400" dirty="0"/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 b="1" dirty="0"/>
              <a:t>11-15 September 2023 </a:t>
            </a:r>
            <a:r>
              <a:rPr lang="en-US" sz="2400" dirty="0"/>
              <a:t>(Monday - Friday)</a:t>
            </a:r>
            <a:endParaRPr sz="2400" dirty="0"/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The main conference will be from Tue. to Thu. </a:t>
            </a:r>
            <a:endParaRPr sz="2400" dirty="0"/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Workshop days on Monday and Friday. </a:t>
            </a:r>
            <a:endParaRPr sz="2400" dirty="0"/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The venue has been </a:t>
            </a:r>
            <a:r>
              <a:rPr lang="en-US" sz="2400" b="1" i="0" u="none" strike="noStrike" cap="none" dirty="0">
                <a:solidFill>
                  <a:srgbClr val="000000"/>
                </a:solidFill>
              </a:rPr>
              <a:t>booked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 dirty="0"/>
          </a:p>
          <a:p>
            <a:pPr marL="971550" marR="0" lvl="1" indent="-263525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324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European Convention Center Luxembourg</a:t>
            </a:r>
            <a:endParaRPr sz="2400" dirty="0"/>
          </a:p>
          <a:p>
            <a:pPr marL="971550" marR="0" lvl="1" indent="-263525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https://www.eccl.lu/en/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/>
          </a:p>
          <a:p>
            <a:pPr marL="971550" marR="0" lvl="1" indent="-2635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4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" descr="About us - ECCL - Luxembourg Congre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4560" y="903980"/>
            <a:ext cx="3821511" cy="4727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>
            <a:spLocks noGrp="1"/>
          </p:cNvSpPr>
          <p:nvPr>
            <p:ph type="body" idx="1"/>
          </p:nvPr>
        </p:nvSpPr>
        <p:spPr>
          <a:xfrm>
            <a:off x="544513" y="427730"/>
            <a:ext cx="113625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The European Convention Center Luxembourg</a:t>
            </a:r>
            <a:endParaRPr/>
          </a:p>
        </p:txBody>
      </p:sp>
      <p:pic>
        <p:nvPicPr>
          <p:cNvPr id="123" name="Google Shape;123;p1" descr="Convention Park - vue aérien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0850"/>
            <a:ext cx="12192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600" y="2969650"/>
            <a:ext cx="323852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Progress Report #2</a:t>
            </a:r>
          </a:p>
        </p:txBody>
      </p:sp>
      <p:sp>
        <p:nvSpPr>
          <p:cNvPr id="116" name="Google Shape;116;p2"/>
          <p:cNvSpPr txBox="1"/>
          <p:nvPr/>
        </p:nvSpPr>
        <p:spPr>
          <a:xfrm>
            <a:off x="544512" y="1380229"/>
            <a:ext cx="10815745" cy="475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3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First IEEE Budget draft: DONE</a:t>
            </a:r>
            <a:endParaRPr lang="en-US" sz="2400" dirty="0"/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 dirty="0"/>
              <a:t>We will send it for approval soon.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	The budget is ok with 300 participants. 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	Fixed costs are covered by sponsorship =&gt; no risk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/>
              <a:t>Question: </a:t>
            </a:r>
            <a:r>
              <a:rPr lang="en-US" sz="2400" dirty="0"/>
              <a:t>Currently, sponsorship 50% for IEEE and 50% for ACM.</a:t>
            </a:r>
            <a:r>
              <a:rPr lang="en-US" sz="2400" b="1" dirty="0"/>
              <a:t> </a:t>
            </a:r>
            <a:r>
              <a:rPr lang="en-US" sz="2400" dirty="0"/>
              <a:t>Does the SC agree that we negotiate with IEEE to add the University of Luxembourg as co-sponsor? 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4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We will invite chairs (</a:t>
            </a:r>
            <a:r>
              <a:rPr lang="en-US" sz="2400" dirty="0">
                <a:ea typeface="Calibri"/>
              </a:rPr>
              <a:t>Doctoral symposium, workshop, tutorial, etc.)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before the end of the month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ea typeface="Calibri"/>
              </a:rPr>
              <a:t>	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01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Progress Report #3</a:t>
            </a:r>
          </a:p>
        </p:txBody>
      </p:sp>
      <p:sp>
        <p:nvSpPr>
          <p:cNvPr id="116" name="Google Shape;116;p2"/>
          <p:cNvSpPr txBox="1"/>
          <p:nvPr/>
        </p:nvSpPr>
        <p:spPr>
          <a:xfrm>
            <a:off x="544512" y="1380229"/>
            <a:ext cx="10815745" cy="475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5) Program Committee Members and deadlines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	PC Co-chairs: F. </a:t>
            </a:r>
            <a:r>
              <a:rPr lang="en-US" sz="2400" dirty="0" err="1"/>
              <a:t>Sarro</a:t>
            </a:r>
            <a:r>
              <a:rPr lang="en-US" sz="2400" dirty="0"/>
              <a:t> and C. Bird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	PC members invitations will be sent soon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	Late deadlines due to ICSE deadline end of March</a:t>
            </a:r>
          </a:p>
          <a:p>
            <a:pPr lvl="7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		Abstracts: April 27</a:t>
            </a:r>
          </a:p>
          <a:p>
            <a:pPr lvl="7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		Full paper: May 4 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6) Social Events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	Welcome Reception: private event in a pub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Gala Dinner: on a boat</a:t>
            </a:r>
          </a:p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ea typeface="Calibri"/>
              </a:rPr>
              <a:t>	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863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at Princesse Marie-Astrid - Visit Moselle">
            <a:extLst>
              <a:ext uri="{FF2B5EF4-FFF2-40B4-BE49-F238E27FC236}">
                <a16:creationId xmlns:a16="http://schemas.microsoft.com/office/drawing/2014/main" id="{F4BE4EA8-58F0-0ADB-D14E-E903CF8C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4" y="1565501"/>
            <a:ext cx="6219015" cy="42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indoor, several, arranged, dining table&#10;&#10;Description automatically generated">
            <a:extLst>
              <a:ext uri="{FF2B5EF4-FFF2-40B4-BE49-F238E27FC236}">
                <a16:creationId xmlns:a16="http://schemas.microsoft.com/office/drawing/2014/main" id="{1963F913-DFE6-04A9-AA5D-5318E23D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778" y="832499"/>
            <a:ext cx="3943268" cy="2710997"/>
          </a:xfrm>
          <a:prstGeom prst="rect">
            <a:avLst/>
          </a:prstGeom>
        </p:spPr>
      </p:pic>
      <p:pic>
        <p:nvPicPr>
          <p:cNvPr id="3" name="Picture 2" descr="A room with tables and chairs&#10;&#10;Description automatically generated with medium confidence">
            <a:extLst>
              <a:ext uri="{FF2B5EF4-FFF2-40B4-BE49-F238E27FC236}">
                <a16:creationId xmlns:a16="http://schemas.microsoft.com/office/drawing/2014/main" id="{0C7D25BC-85B0-A00E-C386-36A34B91E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642" y="3678994"/>
            <a:ext cx="3917540" cy="271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2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Pending?</a:t>
            </a:r>
          </a:p>
        </p:txBody>
      </p:sp>
      <p:sp>
        <p:nvSpPr>
          <p:cNvPr id="116" name="Google Shape;116;p2"/>
          <p:cNvSpPr txBox="1"/>
          <p:nvPr/>
        </p:nvSpPr>
        <p:spPr>
          <a:xfrm>
            <a:off x="544512" y="1380229"/>
            <a:ext cx="10815745" cy="475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ea typeface="Calibri"/>
              </a:rPr>
              <a:t>ASE 2023 will be: </a:t>
            </a:r>
          </a:p>
          <a:p>
            <a:pPr marL="3429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>
                <a:ea typeface="Calibri"/>
              </a:rPr>
              <a:t>Virtual?</a:t>
            </a:r>
          </a:p>
          <a:p>
            <a:pPr marL="3429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>
                <a:ea typeface="Calibri"/>
              </a:rPr>
              <a:t>Hybrid?</a:t>
            </a:r>
          </a:p>
          <a:p>
            <a:pPr marL="3429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>
                <a:ea typeface="Calibri"/>
              </a:rPr>
              <a:t>Full in-person?	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06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9c139ddc3_0_129"/>
          <p:cNvSpPr txBox="1">
            <a:spLocks noGrp="1"/>
          </p:cNvSpPr>
          <p:nvPr>
            <p:ph type="body" idx="1"/>
          </p:nvPr>
        </p:nvSpPr>
        <p:spPr>
          <a:xfrm>
            <a:off x="544513" y="427730"/>
            <a:ext cx="11362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We are looking forward to hosting you in 2023!</a:t>
            </a:r>
            <a:endParaRPr dirty="0"/>
          </a:p>
        </p:txBody>
      </p:sp>
      <p:pic>
        <p:nvPicPr>
          <p:cNvPr id="159" name="Google Shape;159;g99c139ddc3_0_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174" y="1204925"/>
            <a:ext cx="8853648" cy="49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273</Words>
  <Application>Microsoft Macintosh PowerPoint</Application>
  <PresentationFormat>Widescreen</PresentationFormat>
  <Paragraphs>39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Arial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Henzen 2019</dc:creator>
  <cp:lastModifiedBy>Jacques KLEIN</cp:lastModifiedBy>
  <cp:revision>7</cp:revision>
  <dcterms:created xsi:type="dcterms:W3CDTF">2020-06-18T07:37:18Z</dcterms:created>
  <dcterms:modified xsi:type="dcterms:W3CDTF">2022-10-12T21:08:00Z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ategory">
    <vt:lpwstr/>
  </property>
  <property fmtid="{D5CDD505-2E9C-101B-9397-08002B2CF9AE}" pid="3" name="ContentTypeId">
    <vt:lpwstr>0x010100EFA123A97E448048BFBD78CBB819861E</vt:lpwstr>
  </property>
  <property fmtid="{D5CDD505-2E9C-101B-9397-08002B2CF9AE}" pid="4" name="The University">
    <vt:lpwstr/>
  </property>
</Properties>
</file>